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4" r:id="rId1"/>
  </p:sldMasterIdLst>
  <p:sldIdLst>
    <p:sldId id="256" r:id="rId2"/>
    <p:sldId id="262" r:id="rId3"/>
    <p:sldId id="263" r:id="rId4"/>
    <p:sldId id="264" r:id="rId5"/>
    <p:sldId id="265" r:id="rId6"/>
    <p:sldId id="266" r:id="rId7"/>
    <p:sldId id="267"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127"/>
    <p:restoredTop sz="97155"/>
  </p:normalViewPr>
  <p:slideViewPr>
    <p:cSldViewPr snapToGrid="0" snapToObjects="1">
      <p:cViewPr>
        <p:scale>
          <a:sx n="137" d="100"/>
          <a:sy n="137" d="100"/>
        </p:scale>
        <p:origin x="840" y="8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742FFE39-E687-3E48-AA60-7EF5CF473866}" type="datetimeFigureOut">
              <a:rPr lang="en-US" smtClean="0"/>
              <a:t>9/27/21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79730819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2FFE39-E687-3E48-AA60-7EF5CF473866}" type="datetimeFigureOut">
              <a:rPr lang="en-US" smtClean="0"/>
              <a:t>9/27/21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1113197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2FFE39-E687-3E48-AA60-7EF5CF473866}" type="datetimeFigureOut">
              <a:rPr lang="en-US" smtClean="0"/>
              <a:t>9/27/21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4467331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2529" y="245904"/>
            <a:ext cx="11648150" cy="749273"/>
          </a:xfrm>
        </p:spPr>
        <p:txBody>
          <a:bodyPr/>
          <a:lstStyle/>
          <a:p>
            <a:r>
              <a:rPr lang="en-US"/>
              <a:t>Click to edit Master title style</a:t>
            </a:r>
            <a:endParaRPr lang="en-US" dirty="0"/>
          </a:p>
        </p:txBody>
      </p:sp>
      <p:sp>
        <p:nvSpPr>
          <p:cNvPr id="3" name="Content Placeholder 2"/>
          <p:cNvSpPr>
            <a:spLocks noGrp="1"/>
          </p:cNvSpPr>
          <p:nvPr>
            <p:ph idx="1"/>
          </p:nvPr>
        </p:nvSpPr>
        <p:spPr>
          <a:xfrm>
            <a:off x="563335" y="1959430"/>
            <a:ext cx="11136085" cy="378059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742FFE39-E687-3E48-AA60-7EF5CF473866}" type="datetimeFigureOut">
              <a:rPr lang="en-US" smtClean="0"/>
              <a:t>9/27/21</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EE9F89D-AF7B-EB47-A856-044BECA9F3A1}" type="slidenum">
              <a:rPr lang="en-US" smtClean="0"/>
              <a:t>‹#›</a:t>
            </a:fld>
            <a:endParaRPr lang="en-US"/>
          </a:p>
        </p:txBody>
      </p:sp>
      <p:sp>
        <p:nvSpPr>
          <p:cNvPr id="5" name="Text Placeholder 4">
            <a:extLst>
              <a:ext uri="{FF2B5EF4-FFF2-40B4-BE49-F238E27FC236}">
                <a16:creationId xmlns:a16="http://schemas.microsoft.com/office/drawing/2014/main" id="{9BCBA118-E712-AC42-BA21-625531D966A4}"/>
              </a:ext>
            </a:extLst>
          </p:cNvPr>
          <p:cNvSpPr>
            <a:spLocks noGrp="1"/>
          </p:cNvSpPr>
          <p:nvPr>
            <p:ph type="body" sz="quarter" idx="13"/>
          </p:nvPr>
        </p:nvSpPr>
        <p:spPr>
          <a:xfrm>
            <a:off x="320004" y="1057715"/>
            <a:ext cx="11633200" cy="319088"/>
          </a:xfrm>
          <a:noFill/>
          <a:ln>
            <a:noFill/>
          </a:ln>
        </p:spPr>
        <p:style>
          <a:lnRef idx="0">
            <a:scrgbClr r="0" g="0" b="0"/>
          </a:lnRef>
          <a:fillRef idx="0">
            <a:scrgbClr r="0" g="0" b="0"/>
          </a:fillRef>
          <a:effectRef idx="0">
            <a:scrgbClr r="0" g="0" b="0"/>
          </a:effectRef>
          <a:fontRef idx="minor">
            <a:schemeClr val="dk1"/>
          </a:fontRef>
        </p:style>
        <p:txBody>
          <a:bodyPr anchor="ctr"/>
          <a:lstStyle>
            <a:lvl1pPr marL="0" indent="0" algn="ctr">
              <a:buNone/>
              <a:defRPr b="0" i="1">
                <a:ln>
                  <a:noFill/>
                </a:ln>
                <a:solidFill>
                  <a:schemeClr val="bg1">
                    <a:lumMod val="50000"/>
                  </a:schemeClr>
                </a:solidFill>
              </a:defRPr>
            </a:lvl1pPr>
          </a:lstStyle>
          <a:p>
            <a:pPr lvl="0"/>
            <a:r>
              <a:rPr lang="en-US" dirty="0"/>
              <a:t>Click to edit Master text styles</a:t>
            </a:r>
          </a:p>
        </p:txBody>
      </p:sp>
    </p:spTree>
    <p:extLst>
      <p:ext uri="{BB962C8B-B14F-4D97-AF65-F5344CB8AC3E}">
        <p14:creationId xmlns:p14="http://schemas.microsoft.com/office/powerpoint/2010/main" val="1644828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742FFE39-E687-3E48-AA60-7EF5CF473866}" type="datetimeFigureOut">
              <a:rPr lang="en-US" smtClean="0"/>
              <a:t>9/27/21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86247444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742FFE39-E687-3E48-AA60-7EF5CF473866}" type="datetimeFigureOut">
              <a:rPr lang="en-US" smtClean="0"/>
              <a:t>9/27/21</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620306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742FFE39-E687-3E48-AA60-7EF5CF473866}" type="datetimeFigureOut">
              <a:rPr lang="en-US" smtClean="0"/>
              <a:t>9/27/21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E9F89D-AF7B-EB47-A856-044BECA9F3A1}"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30913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42FFE39-E687-3E48-AA60-7EF5CF473866}" type="datetimeFigureOut">
              <a:rPr lang="en-US" smtClean="0"/>
              <a:t>9/27/21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732456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2FFE39-E687-3E48-AA60-7EF5CF473866}" type="datetimeFigureOut">
              <a:rPr lang="en-US" smtClean="0"/>
              <a:t>9/27/21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825331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742FFE39-E687-3E48-AA60-7EF5CF473866}" type="datetimeFigureOut">
              <a:rPr lang="en-US" smtClean="0"/>
              <a:t>9/27/21</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2817040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42FFE39-E687-3E48-AA60-7EF5CF473866}" type="datetimeFigureOut">
              <a:rPr lang="en-US" smtClean="0"/>
              <a:t>9/27/21</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3EE9F89D-AF7B-EB47-A856-044BECA9F3A1}" type="slidenum">
              <a:rPr lang="en-US" smtClean="0"/>
              <a:t>‹#›</a:t>
            </a:fld>
            <a:endParaRPr lang="en-US"/>
          </a:p>
        </p:txBody>
      </p:sp>
    </p:spTree>
    <p:extLst>
      <p:ext uri="{BB962C8B-B14F-4D97-AF65-F5344CB8AC3E}">
        <p14:creationId xmlns:p14="http://schemas.microsoft.com/office/powerpoint/2010/main" val="32627972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742FFE39-E687-3E48-AA60-7EF5CF473866}" type="datetimeFigureOut">
              <a:rPr lang="en-US" smtClean="0"/>
              <a:t>9/27/21</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EE9F89D-AF7B-EB47-A856-044BECA9F3A1}" type="slidenum">
              <a:rPr lang="en-US" smtClean="0"/>
              <a:t>‹#›</a:t>
            </a:fld>
            <a:endParaRPr lang="en-US"/>
          </a:p>
        </p:txBody>
      </p:sp>
    </p:spTree>
    <p:extLst>
      <p:ext uri="{BB962C8B-B14F-4D97-AF65-F5344CB8AC3E}">
        <p14:creationId xmlns:p14="http://schemas.microsoft.com/office/powerpoint/2010/main" val="3740887406"/>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21D9D-392F-C648-BEF8-29691EB72AEB}"/>
              </a:ext>
            </a:extLst>
          </p:cNvPr>
          <p:cNvSpPr>
            <a:spLocks noGrp="1"/>
          </p:cNvSpPr>
          <p:nvPr>
            <p:ph type="ctrTitle"/>
          </p:nvPr>
        </p:nvSpPr>
        <p:spPr/>
        <p:txBody>
          <a:bodyPr/>
          <a:lstStyle/>
          <a:p>
            <a:r>
              <a:rPr lang="en-US" cap="small" dirty="0"/>
              <a:t>Effects of Job Training on Wages</a:t>
            </a:r>
            <a:br>
              <a:rPr lang="en-US" cap="small" dirty="0"/>
            </a:br>
            <a:r>
              <a:rPr lang="en-US" cap="small" dirty="0"/>
              <a:t>Part 1</a:t>
            </a:r>
            <a:endParaRPr lang="en-US" dirty="0"/>
          </a:p>
        </p:txBody>
      </p:sp>
      <p:sp>
        <p:nvSpPr>
          <p:cNvPr id="3" name="Subtitle 2">
            <a:extLst>
              <a:ext uri="{FF2B5EF4-FFF2-40B4-BE49-F238E27FC236}">
                <a16:creationId xmlns:a16="http://schemas.microsoft.com/office/drawing/2014/main" id="{249B2637-4E2D-2A41-98BC-395AD10EE5E5}"/>
              </a:ext>
            </a:extLst>
          </p:cNvPr>
          <p:cNvSpPr>
            <a:spLocks noGrp="1"/>
          </p:cNvSpPr>
          <p:nvPr>
            <p:ph type="subTitle" idx="1"/>
          </p:nvPr>
        </p:nvSpPr>
        <p:spPr>
          <a:xfrm>
            <a:off x="2947306" y="4352544"/>
            <a:ext cx="6074229" cy="1925792"/>
          </a:xfrm>
        </p:spPr>
        <p:txBody>
          <a:bodyPr>
            <a:normAutofit/>
          </a:bodyPr>
          <a:lstStyle/>
          <a:p>
            <a:r>
              <a:rPr lang="en-US" dirty="0"/>
              <a:t>Team 3 Green</a:t>
            </a:r>
          </a:p>
          <a:p>
            <a:r>
              <a:rPr lang="en-US" dirty="0"/>
              <a:t>Abhijith Tammanagari, Clarissa Ache, Marlyne Hakizimana, Shufan Xia, Tigran Harutyunyan</a:t>
            </a:r>
          </a:p>
        </p:txBody>
      </p:sp>
    </p:spTree>
    <p:extLst>
      <p:ext uri="{BB962C8B-B14F-4D97-AF65-F5344CB8AC3E}">
        <p14:creationId xmlns:p14="http://schemas.microsoft.com/office/powerpoint/2010/main" val="33372210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Data &amp; project objective</a:t>
            </a:r>
          </a:p>
        </p:txBody>
      </p:sp>
      <p:sp>
        <p:nvSpPr>
          <p:cNvPr id="3" name="Content Placeholder 2">
            <a:extLst>
              <a:ext uri="{FF2B5EF4-FFF2-40B4-BE49-F238E27FC236}">
                <a16:creationId xmlns:a16="http://schemas.microsoft.com/office/drawing/2014/main" id="{7AD802FB-6C64-1F45-92BC-61A9EA7EF421}"/>
              </a:ext>
            </a:extLst>
          </p:cNvPr>
          <p:cNvSpPr>
            <a:spLocks noGrp="1"/>
          </p:cNvSpPr>
          <p:nvPr>
            <p:ph idx="1"/>
          </p:nvPr>
        </p:nvSpPr>
        <p:spPr>
          <a:xfrm>
            <a:off x="527957" y="1361901"/>
            <a:ext cx="11136085" cy="4821616"/>
          </a:xfrm>
        </p:spPr>
        <p:txBody>
          <a:bodyPr>
            <a:normAutofit/>
          </a:bodyPr>
          <a:lstStyle/>
          <a:p>
            <a:r>
              <a:rPr lang="en-US" b="1" dirty="0"/>
              <a:t>The National Supported Work (NSW) experiment: </a:t>
            </a:r>
            <a:r>
              <a:rPr lang="en-US" dirty="0"/>
              <a:t>Researchers in the 1970s wanted to assess whether or not job training for disadvantaged workers had an effect on their wages. </a:t>
            </a:r>
            <a:r>
              <a:rPr lang="en-US" sz="1800" dirty="0"/>
              <a:t>In the data provided we have two groups:</a:t>
            </a:r>
          </a:p>
          <a:p>
            <a:r>
              <a:rPr lang="en-US" dirty="0"/>
              <a:t>This data was originally analyzed in a highly influential paper by the economist Robert Lalonde</a:t>
            </a:r>
          </a:p>
          <a:p>
            <a:pPr lvl="1"/>
            <a:r>
              <a:rPr lang="en-US" sz="1800" dirty="0"/>
              <a:t>He used data from the randomized experiment (NSW) and “examined the extend to which non-experimental estimators can replicate the unbiased experimental estimate of the treatment units and non-experimental comparison units”</a:t>
            </a:r>
          </a:p>
          <a:p>
            <a:pPr lvl="1"/>
            <a:r>
              <a:rPr lang="en-US" sz="1800" dirty="0"/>
              <a:t>We are also going to use a regression to explain the outcome of the experiment with experimental and non-experimental estimators</a:t>
            </a:r>
          </a:p>
          <a:p>
            <a:r>
              <a:rPr lang="en-US" b="1" dirty="0"/>
              <a:t>Is there evidence that workers who receive job training tend to earn higher wages than workers who do not receive job training?</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556657" cy="181247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dirty="0">
                <a:solidFill>
                  <a:schemeClr val="tx1"/>
                </a:solidFill>
                <a:latin typeface="Arial" panose="020B0604020202020204" pitchFamily="34" charset="0"/>
                <a:cs typeface="Arial" panose="020B0604020202020204" pitchFamily="34" charset="0"/>
              </a:rPr>
              <a:t>This is just a recap of the project assignment and what we are trying to accomplish</a:t>
            </a:r>
          </a:p>
          <a:p>
            <a:endParaRPr lang="en-US" sz="1200" dirty="0">
              <a:solidFill>
                <a:schemeClr val="tx1"/>
              </a:solidFill>
              <a:latin typeface="Arial" panose="020B0604020202020204" pitchFamily="34" charset="0"/>
              <a:cs typeface="Arial" panose="020B0604020202020204" pitchFamily="34" charset="0"/>
            </a:endParaRPr>
          </a:p>
          <a:p>
            <a:r>
              <a:rPr lang="en-US" sz="1200" dirty="0">
                <a:solidFill>
                  <a:schemeClr val="tx1"/>
                </a:solidFill>
                <a:latin typeface="Arial" panose="020B0604020202020204" pitchFamily="34" charset="0"/>
                <a:cs typeface="Arial" panose="020B0604020202020204" pitchFamily="34" charset="0"/>
              </a:rPr>
              <a:t>The “intro” to the report</a:t>
            </a:r>
          </a:p>
        </p:txBody>
      </p:sp>
    </p:spTree>
    <p:extLst>
      <p:ext uri="{BB962C8B-B14F-4D97-AF65-F5344CB8AC3E}">
        <p14:creationId xmlns:p14="http://schemas.microsoft.com/office/powerpoint/2010/main" val="1735166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Data &amp; project objective</a:t>
            </a:r>
          </a:p>
        </p:txBody>
      </p:sp>
      <p:sp>
        <p:nvSpPr>
          <p:cNvPr id="3" name="Content Placeholder 2">
            <a:extLst>
              <a:ext uri="{FF2B5EF4-FFF2-40B4-BE49-F238E27FC236}">
                <a16:creationId xmlns:a16="http://schemas.microsoft.com/office/drawing/2014/main" id="{7AD802FB-6C64-1F45-92BC-61A9EA7EF421}"/>
              </a:ext>
            </a:extLst>
          </p:cNvPr>
          <p:cNvSpPr>
            <a:spLocks noGrp="1"/>
          </p:cNvSpPr>
          <p:nvPr>
            <p:ph idx="1"/>
          </p:nvPr>
        </p:nvSpPr>
        <p:spPr>
          <a:xfrm>
            <a:off x="527957" y="1361900"/>
            <a:ext cx="11136085" cy="5111327"/>
          </a:xfrm>
        </p:spPr>
        <p:txBody>
          <a:bodyPr>
            <a:normAutofit fontScale="92500" lnSpcReduction="10000"/>
          </a:bodyPr>
          <a:lstStyle/>
          <a:p>
            <a:r>
              <a:rPr lang="en-US" sz="1800" dirty="0"/>
              <a:t>Data for this analysis includes:</a:t>
            </a:r>
          </a:p>
          <a:p>
            <a:pPr marL="1028700" lvl="3" indent="-342900">
              <a:buFont typeface="+mj-lt"/>
              <a:buAutoNum type="arabicPeriod"/>
            </a:pPr>
            <a:r>
              <a:rPr lang="en-US" sz="1800" dirty="0"/>
              <a:t>The </a:t>
            </a:r>
            <a:r>
              <a:rPr lang="en-US" sz="1800" b="1" dirty="0"/>
              <a:t>treatment group</a:t>
            </a:r>
            <a:r>
              <a:rPr lang="en-US" sz="1800" dirty="0"/>
              <a:t> (those who received the training) includes male participants within a subset from NSW data for which 1974 earnings can be obtained</a:t>
            </a:r>
          </a:p>
          <a:p>
            <a:pPr marL="1028700" lvl="3" indent="-342900">
              <a:buFont typeface="+mj-lt"/>
              <a:buAutoNum type="arabicPeriod"/>
            </a:pPr>
            <a:r>
              <a:rPr lang="en-US" sz="1800" dirty="0"/>
              <a:t>The </a:t>
            </a:r>
            <a:r>
              <a:rPr lang="en-US" sz="1800" b="1" dirty="0"/>
              <a:t>control group </a:t>
            </a:r>
            <a:r>
              <a:rPr lang="en-US" sz="1800" dirty="0"/>
              <a:t>(those who did not receive the training) includes all the unemployed males in 1976 whose income in 1975 was below the poverty level. Not obtained as part of the NSW experiment.</a:t>
            </a:r>
          </a:p>
          <a:p>
            <a:r>
              <a:rPr lang="en-US" dirty="0"/>
              <a:t>Variables obtained:</a:t>
            </a:r>
          </a:p>
          <a:p>
            <a:endParaRPr lang="en-US" dirty="0"/>
          </a:p>
          <a:p>
            <a:endParaRPr lang="en-US" dirty="0"/>
          </a:p>
          <a:p>
            <a:endParaRPr lang="en-US" dirty="0"/>
          </a:p>
          <a:p>
            <a:endParaRPr lang="en-US" dirty="0"/>
          </a:p>
          <a:p>
            <a:endParaRPr lang="en-US" dirty="0"/>
          </a:p>
          <a:p>
            <a:endParaRPr lang="en-US" dirty="0"/>
          </a:p>
          <a:p>
            <a:endParaRPr lang="en-US" dirty="0"/>
          </a:p>
          <a:p>
            <a:r>
              <a:rPr lang="en-US" dirty="0"/>
              <a:t>We will fit a </a:t>
            </a:r>
            <a:r>
              <a:rPr lang="en-US" b="1" dirty="0"/>
              <a:t>multiple</a:t>
            </a:r>
            <a:r>
              <a:rPr lang="en-US" dirty="0"/>
              <a:t> </a:t>
            </a:r>
            <a:r>
              <a:rPr lang="en-US" b="1" dirty="0"/>
              <a:t>linear regression model </a:t>
            </a:r>
            <a:r>
              <a:rPr lang="en-US" dirty="0"/>
              <a:t>to this data to predict the difference of wage between 1974 and 1978</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1200" b="1" dirty="0">
                <a:solidFill>
                  <a:schemeClr val="tx1"/>
                </a:solidFill>
                <a:latin typeface="Arial" panose="020B0604020202020204" pitchFamily="34" charset="0"/>
                <a:cs typeface="Arial" panose="020B0604020202020204" pitchFamily="34" charset="0"/>
              </a:rPr>
              <a:t>Talking Points:</a:t>
            </a:r>
          </a:p>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We did not use the re75 data because we creased a new response variable that is the difference in wage between 1974 and 1978 </a:t>
            </a:r>
          </a:p>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We used the difference instead of the total wage in 1978 because the effect of the training does depend on the starting salary</a:t>
            </a:r>
          </a:p>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We think that by subtracting the starting salary (which is the one BEFORE the training program started), we can sort of “normalize” the response variable so that we estimate the effect of our predictors the same way for the any employee that qualifies for the NSW</a:t>
            </a:r>
          </a:p>
          <a:p>
            <a:pPr marL="171450" indent="-171450">
              <a:buFont typeface="Arial" panose="020B0604020202020204" pitchFamily="34" charset="0"/>
              <a:buChar char="•"/>
            </a:pPr>
            <a:endParaRPr lang="en-US" sz="1200" dirty="0">
              <a:solidFill>
                <a:schemeClr val="tx1"/>
              </a:solidFill>
              <a:latin typeface="Arial" panose="020B0604020202020204" pitchFamily="34" charset="0"/>
              <a:cs typeface="Arial" panose="020B0604020202020204" pitchFamily="34" charset="0"/>
            </a:endParaRPr>
          </a:p>
        </p:txBody>
      </p:sp>
      <p:graphicFrame>
        <p:nvGraphicFramePr>
          <p:cNvPr id="8" name="Table 7">
            <a:extLst>
              <a:ext uri="{FF2B5EF4-FFF2-40B4-BE49-F238E27FC236}">
                <a16:creationId xmlns:a16="http://schemas.microsoft.com/office/drawing/2014/main" id="{C3F07979-F480-7148-9875-AF3B42027001}"/>
              </a:ext>
            </a:extLst>
          </p:cNvPr>
          <p:cNvGraphicFramePr>
            <a:graphicFrameLocks noGrp="1"/>
          </p:cNvGraphicFramePr>
          <p:nvPr/>
        </p:nvGraphicFramePr>
        <p:xfrm>
          <a:off x="830223" y="3272026"/>
          <a:ext cx="10531551" cy="2405142"/>
        </p:xfrm>
        <a:graphic>
          <a:graphicData uri="http://schemas.openxmlformats.org/drawingml/2006/table">
            <a:tbl>
              <a:tblPr>
                <a:tableStyleId>{2D5ABB26-0587-4C30-8999-92F81FD0307C}</a:tableStyleId>
              </a:tblPr>
              <a:tblGrid>
                <a:gridCol w="3084240">
                  <a:extLst>
                    <a:ext uri="{9D8B030D-6E8A-4147-A177-3AD203B41FA5}">
                      <a16:colId xmlns:a16="http://schemas.microsoft.com/office/drawing/2014/main" val="647070724"/>
                    </a:ext>
                  </a:extLst>
                </a:gridCol>
                <a:gridCol w="3084240">
                  <a:extLst>
                    <a:ext uri="{9D8B030D-6E8A-4147-A177-3AD203B41FA5}">
                      <a16:colId xmlns:a16="http://schemas.microsoft.com/office/drawing/2014/main" val="3141645327"/>
                    </a:ext>
                  </a:extLst>
                </a:gridCol>
                <a:gridCol w="4363071">
                  <a:extLst>
                    <a:ext uri="{9D8B030D-6E8A-4147-A177-3AD203B41FA5}">
                      <a16:colId xmlns:a16="http://schemas.microsoft.com/office/drawing/2014/main" val="1571182060"/>
                    </a:ext>
                  </a:extLst>
                </a:gridCol>
              </a:tblGrid>
              <a:tr h="142196">
                <a:tc>
                  <a:txBody>
                    <a:bodyPr/>
                    <a:lstStyle/>
                    <a:p>
                      <a:pPr algn="l" fontAlgn="b"/>
                      <a:r>
                        <a:rPr lang="en-US" sz="1200" b="1" dirty="0">
                          <a:effectLst/>
                        </a:rPr>
                        <a:t>Variable Name</a:t>
                      </a:r>
                    </a:p>
                  </a:txBody>
                  <a:tcPr marL="32019" marR="32019" marT="32019" marB="32019" anchor="b">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b="1" dirty="0">
                          <a:effectLst/>
                        </a:rPr>
                        <a:t>Type</a:t>
                      </a:r>
                    </a:p>
                  </a:txBody>
                  <a:tcPr marL="32019" marR="32019" marT="32019" marB="32019" anchor="b">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US" sz="1200" b="1" dirty="0">
                          <a:effectLst/>
                        </a:rPr>
                        <a:t>Description</a:t>
                      </a:r>
                    </a:p>
                  </a:txBody>
                  <a:tcPr marL="32019" marR="32019" marT="32019" marB="32019" anchor="b">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85377934"/>
                  </a:ext>
                </a:extLst>
              </a:tr>
              <a:tr h="247514">
                <a:tc>
                  <a:txBody>
                    <a:bodyPr/>
                    <a:lstStyle/>
                    <a:p>
                      <a:pPr algn="l" fontAlgn="t"/>
                      <a:r>
                        <a:rPr lang="en-US" sz="1200" dirty="0">
                          <a:effectLst/>
                        </a:rPr>
                        <a:t>treat</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a:effectLst/>
                        </a:rPr>
                        <a:t>1 if participant received job training, 0 if participant did not receive job training.</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6153558"/>
                  </a:ext>
                </a:extLst>
              </a:tr>
              <a:tr h="142196">
                <a:tc>
                  <a:txBody>
                    <a:bodyPr/>
                    <a:lstStyle/>
                    <a:p>
                      <a:pPr algn="l" fontAlgn="t"/>
                      <a:r>
                        <a:rPr lang="en-US" sz="1200" dirty="0">
                          <a:effectLst/>
                        </a:rPr>
                        <a:t>age</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Numeric, discrete</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age in years</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09999565"/>
                  </a:ext>
                </a:extLst>
              </a:tr>
              <a:tr h="142196">
                <a:tc>
                  <a:txBody>
                    <a:bodyPr/>
                    <a:lstStyle/>
                    <a:p>
                      <a:pPr algn="l" fontAlgn="t"/>
                      <a:r>
                        <a:rPr lang="en-US" sz="1200">
                          <a:effectLst/>
                        </a:rPr>
                        <a:t>educ</a:t>
                      </a:r>
                      <a:endParaRPr lang="en-US" sz="1200" dirty="0">
                        <a:effectLst/>
                      </a:endParaRP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200" dirty="0">
                          <a:effectLst/>
                        </a:rPr>
                        <a:t>Numeric, discrete</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years of education</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98307507"/>
                  </a:ext>
                </a:extLst>
              </a:tr>
              <a:tr h="142196">
                <a:tc>
                  <a:txBody>
                    <a:bodyPr/>
                    <a:lstStyle/>
                    <a:p>
                      <a:pPr algn="l" fontAlgn="t"/>
                      <a:r>
                        <a:rPr lang="en-US" sz="1200" dirty="0">
                          <a:effectLst/>
                        </a:rPr>
                        <a:t>black</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1 if race is black, 0 otherwise.</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09965022"/>
                  </a:ext>
                </a:extLst>
              </a:tr>
              <a:tr h="142196">
                <a:tc>
                  <a:txBody>
                    <a:bodyPr/>
                    <a:lstStyle/>
                    <a:p>
                      <a:pPr algn="l" fontAlgn="t"/>
                      <a:r>
                        <a:rPr lang="en-US" sz="1200" dirty="0" err="1">
                          <a:effectLst/>
                        </a:rPr>
                        <a:t>hisp</a:t>
                      </a:r>
                      <a:endParaRPr lang="en-US" sz="1200" dirty="0">
                        <a:effectLst/>
                      </a:endParaRP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a:effectLst/>
                        </a:rPr>
                        <a:t>1 if Hispanic ethnicity, 0 otherwise.</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0580657"/>
                  </a:ext>
                </a:extLst>
              </a:tr>
              <a:tr h="142196">
                <a:tc>
                  <a:txBody>
                    <a:bodyPr/>
                    <a:lstStyle/>
                    <a:p>
                      <a:pPr algn="l" fontAlgn="t"/>
                      <a:r>
                        <a:rPr lang="en-US" sz="1200">
                          <a:effectLst/>
                        </a:rPr>
                        <a:t>married</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1 if married, 0 otherwise.</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0077980"/>
                  </a:ext>
                </a:extLst>
              </a:tr>
              <a:tr h="142196">
                <a:tc>
                  <a:txBody>
                    <a:bodyPr/>
                    <a:lstStyle/>
                    <a:p>
                      <a:pPr algn="l" fontAlgn="t"/>
                      <a:r>
                        <a:rPr lang="en-US" sz="1200" dirty="0" err="1">
                          <a:effectLst/>
                        </a:rPr>
                        <a:t>nodegree</a:t>
                      </a:r>
                      <a:endParaRPr lang="en-US" sz="1200" dirty="0">
                        <a:effectLst/>
                      </a:endParaRP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Binary</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US" sz="1200" dirty="0">
                          <a:effectLst/>
                        </a:rPr>
                        <a:t>1 if participant dropped out of high school, 0 otherwise.</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9991526"/>
                  </a:ext>
                </a:extLst>
              </a:tr>
              <a:tr h="142196">
                <a:tc>
                  <a:txBody>
                    <a:bodyPr/>
                    <a:lstStyle/>
                    <a:p>
                      <a:pPr algn="l" fontAlgn="t"/>
                      <a:r>
                        <a:rPr lang="en-US" sz="1200" dirty="0">
                          <a:effectLst/>
                        </a:rPr>
                        <a:t>differ7874</a:t>
                      </a:r>
                    </a:p>
                  </a:txBody>
                  <a:tcPr marL="32019" marR="32019" marT="32019" marB="32019">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l" fontAlgn="t"/>
                      <a:r>
                        <a:rPr lang="en-US" sz="1200" dirty="0">
                          <a:effectLst/>
                        </a:rPr>
                        <a:t>Numeric, continuous (response variable)</a:t>
                      </a:r>
                    </a:p>
                  </a:txBody>
                  <a:tcPr marL="32019" marR="32019" marT="32019" marB="32019">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l" fontAlgn="t"/>
                      <a:r>
                        <a:rPr lang="en-US" sz="1200" dirty="0">
                          <a:effectLst/>
                        </a:rPr>
                        <a:t>real annual earnings difference from 1978 -1974.</a:t>
                      </a:r>
                    </a:p>
                  </a:txBody>
                  <a:tcPr marL="32019" marR="32019" marT="32019" marB="32019">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635042483"/>
                  </a:ext>
                </a:extLst>
              </a:tr>
            </a:tbl>
          </a:graphicData>
        </a:graphic>
      </p:graphicFrame>
    </p:spTree>
    <p:extLst>
      <p:ext uri="{BB962C8B-B14F-4D97-AF65-F5344CB8AC3E}">
        <p14:creationId xmlns:p14="http://schemas.microsoft.com/office/powerpoint/2010/main" val="4272221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About the data: Observation counts</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Briefly go through number of observations for predictors</a:t>
            </a:r>
          </a:p>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Mention interactions for which there are not enough data</a:t>
            </a: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7957" y="1361900"/>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Number of observations?</a:t>
            </a:r>
          </a:p>
        </p:txBody>
      </p:sp>
    </p:spTree>
    <p:extLst>
      <p:ext uri="{BB962C8B-B14F-4D97-AF65-F5344CB8AC3E}">
        <p14:creationId xmlns:p14="http://schemas.microsoft.com/office/powerpoint/2010/main" val="3394087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About the data: Response variable</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Mention this is a good thing since that is an assumption of the model we are using</a:t>
            </a: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7957" y="1361900"/>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Response variable roughly follows a normal distribution?</a:t>
            </a:r>
          </a:p>
        </p:txBody>
      </p:sp>
    </p:spTree>
    <p:extLst>
      <p:ext uri="{BB962C8B-B14F-4D97-AF65-F5344CB8AC3E}">
        <p14:creationId xmlns:p14="http://schemas.microsoft.com/office/powerpoint/2010/main" val="961766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About the data: predictors</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Looks like the “training” may have an effect in the wage difference, which is what we are trying to predict</a:t>
            </a: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7957" y="1361900"/>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We expect the treatment (or training) variable to have an effect on the difference of wages</a:t>
            </a:r>
          </a:p>
        </p:txBody>
      </p:sp>
      <p:pic>
        <p:nvPicPr>
          <p:cNvPr id="10" name="Picture 9">
            <a:extLst>
              <a:ext uri="{FF2B5EF4-FFF2-40B4-BE49-F238E27FC236}">
                <a16:creationId xmlns:a16="http://schemas.microsoft.com/office/drawing/2014/main" id="{78EAA4E2-AD7C-7347-AF5B-94EDDFE525CD}"/>
              </a:ext>
            </a:extLst>
          </p:cNvPr>
          <p:cNvPicPr>
            <a:picLocks noChangeAspect="1"/>
          </p:cNvPicPr>
          <p:nvPr/>
        </p:nvPicPr>
        <p:blipFill>
          <a:blip r:embed="rId2"/>
          <a:stretch>
            <a:fillRect/>
          </a:stretch>
        </p:blipFill>
        <p:spPr>
          <a:xfrm>
            <a:off x="527957" y="1820661"/>
            <a:ext cx="7241159" cy="4652566"/>
          </a:xfrm>
          <a:prstGeom prst="rect">
            <a:avLst/>
          </a:prstGeom>
        </p:spPr>
      </p:pic>
      <p:pic>
        <p:nvPicPr>
          <p:cNvPr id="12" name="Picture 11">
            <a:extLst>
              <a:ext uri="{FF2B5EF4-FFF2-40B4-BE49-F238E27FC236}">
                <a16:creationId xmlns:a16="http://schemas.microsoft.com/office/drawing/2014/main" id="{A8BDF4C6-3F3C-7448-9F4B-1587D445E0D1}"/>
              </a:ext>
            </a:extLst>
          </p:cNvPr>
          <p:cNvPicPr>
            <a:picLocks noChangeAspect="1"/>
          </p:cNvPicPr>
          <p:nvPr/>
        </p:nvPicPr>
        <p:blipFill>
          <a:blip r:embed="rId3"/>
          <a:stretch>
            <a:fillRect/>
          </a:stretch>
        </p:blipFill>
        <p:spPr>
          <a:xfrm>
            <a:off x="8442747" y="1807505"/>
            <a:ext cx="3517932" cy="2170153"/>
          </a:xfrm>
          <a:prstGeom prst="rect">
            <a:avLst/>
          </a:prstGeom>
        </p:spPr>
      </p:pic>
      <p:sp>
        <p:nvSpPr>
          <p:cNvPr id="21" name="TextBox 20">
            <a:extLst>
              <a:ext uri="{FF2B5EF4-FFF2-40B4-BE49-F238E27FC236}">
                <a16:creationId xmlns:a16="http://schemas.microsoft.com/office/drawing/2014/main" id="{F406EE31-E939-1144-84FD-B53BA286079E}"/>
              </a:ext>
            </a:extLst>
          </p:cNvPr>
          <p:cNvSpPr txBox="1"/>
          <p:nvPr/>
        </p:nvSpPr>
        <p:spPr>
          <a:xfrm>
            <a:off x="8442747" y="4146944"/>
            <a:ext cx="3517932" cy="923330"/>
          </a:xfrm>
          <a:prstGeom prst="rect">
            <a:avLst/>
          </a:prstGeom>
          <a:noFill/>
        </p:spPr>
        <p:txBody>
          <a:bodyPr wrap="square" rtlCol="0">
            <a:spAutoFit/>
          </a:bodyPr>
          <a:lstStyle/>
          <a:p>
            <a:r>
              <a:rPr lang="en-US" dirty="0"/>
              <a:t>This is the same graph but taking a closer look at the difference in the median.</a:t>
            </a:r>
          </a:p>
        </p:txBody>
      </p:sp>
      <p:sp>
        <p:nvSpPr>
          <p:cNvPr id="22" name="Triangle 21">
            <a:extLst>
              <a:ext uri="{FF2B5EF4-FFF2-40B4-BE49-F238E27FC236}">
                <a16:creationId xmlns:a16="http://schemas.microsoft.com/office/drawing/2014/main" id="{91F1F979-3D40-0F48-A93B-E782BAF082CE}"/>
              </a:ext>
            </a:extLst>
          </p:cNvPr>
          <p:cNvSpPr/>
          <p:nvPr/>
        </p:nvSpPr>
        <p:spPr>
          <a:xfrm rot="5400000">
            <a:off x="5779650" y="3810129"/>
            <a:ext cx="4652564" cy="673631"/>
          </a:xfrm>
          <a:prstGeom prst="triangle">
            <a:avLst>
              <a:gd name="adj" fmla="val 2669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89762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BC57-D6C5-3541-BA61-17637DF48AEF}"/>
              </a:ext>
            </a:extLst>
          </p:cNvPr>
          <p:cNvSpPr>
            <a:spLocks noGrp="1"/>
          </p:cNvSpPr>
          <p:nvPr>
            <p:ph type="title"/>
          </p:nvPr>
        </p:nvSpPr>
        <p:spPr/>
        <p:txBody>
          <a:bodyPr>
            <a:normAutofit fontScale="90000"/>
          </a:bodyPr>
          <a:lstStyle/>
          <a:p>
            <a:r>
              <a:rPr lang="en-US" dirty="0"/>
              <a:t>About the data: predictors</a:t>
            </a:r>
          </a:p>
        </p:txBody>
      </p:sp>
      <p:sp>
        <p:nvSpPr>
          <p:cNvPr id="5" name="Rectangle 4">
            <a:extLst>
              <a:ext uri="{FF2B5EF4-FFF2-40B4-BE49-F238E27FC236}">
                <a16:creationId xmlns:a16="http://schemas.microsoft.com/office/drawing/2014/main" id="{0EEB8AED-1B3A-BB48-9880-DE1F0B60F101}"/>
              </a:ext>
            </a:extLst>
          </p:cNvPr>
          <p:cNvSpPr/>
          <p:nvPr/>
        </p:nvSpPr>
        <p:spPr>
          <a:xfrm>
            <a:off x="12261574" y="0"/>
            <a:ext cx="1735083" cy="578516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Explain this is an interesting interaction to include</a:t>
            </a:r>
          </a:p>
        </p:txBody>
      </p:sp>
      <p:sp>
        <p:nvSpPr>
          <p:cNvPr id="6" name="Content Placeholder 2">
            <a:extLst>
              <a:ext uri="{FF2B5EF4-FFF2-40B4-BE49-F238E27FC236}">
                <a16:creationId xmlns:a16="http://schemas.microsoft.com/office/drawing/2014/main" id="{3DA8E355-64AD-324B-822A-7C20D0B393B6}"/>
              </a:ext>
            </a:extLst>
          </p:cNvPr>
          <p:cNvSpPr txBox="1">
            <a:spLocks/>
          </p:cNvSpPr>
          <p:nvPr/>
        </p:nvSpPr>
        <p:spPr>
          <a:xfrm>
            <a:off x="527957" y="1361900"/>
            <a:ext cx="11136085" cy="51113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Wage difference seems to decrease with age in general (right) . However, for trained employees, the trend is positive! (left)</a:t>
            </a:r>
          </a:p>
        </p:txBody>
      </p:sp>
      <p:pic>
        <p:nvPicPr>
          <p:cNvPr id="4" name="Picture 3">
            <a:extLst>
              <a:ext uri="{FF2B5EF4-FFF2-40B4-BE49-F238E27FC236}">
                <a16:creationId xmlns:a16="http://schemas.microsoft.com/office/drawing/2014/main" id="{77C1E054-A1A3-804A-A6EA-5190FECECD9D}"/>
              </a:ext>
            </a:extLst>
          </p:cNvPr>
          <p:cNvPicPr>
            <a:picLocks noChangeAspect="1"/>
          </p:cNvPicPr>
          <p:nvPr/>
        </p:nvPicPr>
        <p:blipFill>
          <a:blip r:embed="rId2"/>
          <a:stretch>
            <a:fillRect/>
          </a:stretch>
        </p:blipFill>
        <p:spPr>
          <a:xfrm>
            <a:off x="312529" y="2341985"/>
            <a:ext cx="5783471" cy="3567725"/>
          </a:xfrm>
          <a:prstGeom prst="rect">
            <a:avLst/>
          </a:prstGeom>
        </p:spPr>
      </p:pic>
      <p:pic>
        <p:nvPicPr>
          <p:cNvPr id="7" name="Picture 6">
            <a:extLst>
              <a:ext uri="{FF2B5EF4-FFF2-40B4-BE49-F238E27FC236}">
                <a16:creationId xmlns:a16="http://schemas.microsoft.com/office/drawing/2014/main" id="{124297AB-A726-CE4A-B3F3-068D060BBB2D}"/>
              </a:ext>
            </a:extLst>
          </p:cNvPr>
          <p:cNvPicPr>
            <a:picLocks noChangeAspect="1"/>
          </p:cNvPicPr>
          <p:nvPr/>
        </p:nvPicPr>
        <p:blipFill>
          <a:blip r:embed="rId3"/>
          <a:stretch>
            <a:fillRect/>
          </a:stretch>
        </p:blipFill>
        <p:spPr>
          <a:xfrm>
            <a:off x="6136605" y="2341985"/>
            <a:ext cx="5778506" cy="3564663"/>
          </a:xfrm>
          <a:prstGeom prst="rect">
            <a:avLst/>
          </a:prstGeom>
        </p:spPr>
      </p:pic>
    </p:spTree>
    <p:extLst>
      <p:ext uri="{BB962C8B-B14F-4D97-AF65-F5344CB8AC3E}">
        <p14:creationId xmlns:p14="http://schemas.microsoft.com/office/powerpoint/2010/main" val="2525722253"/>
      </p:ext>
    </p:extLst>
  </p:cSld>
  <p:clrMapOvr>
    <a:masterClrMapping/>
  </p:clrMapOvr>
</p:sld>
</file>

<file path=ppt/theme/theme1.xml><?xml version="1.0" encoding="utf-8"?>
<a:theme xmlns:a="http://schemas.openxmlformats.org/drawingml/2006/main" name="Parcel">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{D0F0804B-51AF-B24B-94FB-73F0020ABBEF}tf10001120</Template>
  <TotalTime>282</TotalTime>
  <Words>641</Words>
  <Application>Microsoft Macintosh PowerPoint</Application>
  <PresentationFormat>Widescreen</PresentationFormat>
  <Paragraphs>70</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Gill Sans MT</vt:lpstr>
      <vt:lpstr>Parcel</vt:lpstr>
      <vt:lpstr>Effects of Job Training on Wages Part 1</vt:lpstr>
      <vt:lpstr>Data &amp; project objective</vt:lpstr>
      <vt:lpstr>Data &amp; project objective</vt:lpstr>
      <vt:lpstr>About the data: Observation counts</vt:lpstr>
      <vt:lpstr>About the data: Response variable</vt:lpstr>
      <vt:lpstr>About the data: predictors</vt:lpstr>
      <vt:lpstr>About the data: predictors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Job Training on Wages Part 1</dc:title>
  <dc:creator>Clarissa Ache Cabello</dc:creator>
  <cp:lastModifiedBy>Clarissa Ache Cabello</cp:lastModifiedBy>
  <cp:revision>5</cp:revision>
  <dcterms:created xsi:type="dcterms:W3CDTF">2021-09-27T19:04:08Z</dcterms:created>
  <dcterms:modified xsi:type="dcterms:W3CDTF">2021-09-28T00:22:56Z</dcterms:modified>
</cp:coreProperties>
</file>

<file path=docProps/thumbnail.jpeg>
</file>